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Geo"/>
      <p:regular r:id="rId29"/>
      <p: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e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Geo-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interfaces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designed for mobile game vs terribly emulated game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was considered revolutionary?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goodui.org/" TargetMode="External"/><Relationship Id="rId4" Type="http://schemas.openxmlformats.org/officeDocument/2006/relationships/hyperlink" Target="https://www.uxpin.com/knowledge.html" TargetMode="External"/><Relationship Id="rId5" Type="http://schemas.openxmlformats.org/officeDocument/2006/relationships/hyperlink" Target="https://louderthanten.com/articles/story/winging-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GrV2SZuRPv0" TargetMode="External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tch.io/game/n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0B46d2RJIvLNucnppNDRLUmVNWjg/view?usp=sharing" TargetMode="External"/><Relationship Id="rId4" Type="http://schemas.openxmlformats.org/officeDocument/2006/relationships/hyperlink" Target="http://www.pica-pic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9:30-12:15pm C-456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00" y="72600"/>
            <a:ext cx="6931825" cy="44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5150"/>
            <a:ext cx="2309374" cy="1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25" y="0"/>
            <a:ext cx="7666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mckeehen slave corporate desk job work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860700" y="1037000"/>
            <a:ext cx="5143500" cy="840000"/>
          </a:xfrm>
          <a:prstGeom prst="rect">
            <a:avLst/>
          </a:prstGeom>
          <a:solidFill>
            <a:srgbClr val="000000">
              <a:alpha val="6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ctrTitle"/>
          </p:nvPr>
        </p:nvSpPr>
        <p:spPr>
          <a:xfrm>
            <a:off x="333225" y="1151076"/>
            <a:ext cx="6210300" cy="8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06666"/>
                </a:solidFill>
              </a:rPr>
              <a:t>Manual Labor</a:t>
            </a:r>
            <a:endParaRPr sz="72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825"/>
            <a:ext cx="9144000" cy="3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B6D7A8"/>
                </a:solidFill>
              </a:rPr>
              <a:t>UI</a:t>
            </a:r>
            <a:r>
              <a:rPr lang="en"/>
              <a:t>: Focus on user needs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4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" y="0"/>
            <a:ext cx="9144000" cy="514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0"/>
            <a:ext cx="77109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70.jp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071"/>
            <a:ext cx="9144000" cy="479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" y="0"/>
            <a:ext cx="91406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50" y="0"/>
            <a:ext cx="38538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75" y="1302938"/>
            <a:ext cx="4511325" cy="25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864825" y="1200150"/>
            <a:ext cx="7821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GoodUI.org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A/B Testing - tool/technique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UXPin</a:t>
            </a:r>
            <a:r>
              <a:rPr lang="en"/>
              <a:t> - free books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Design Machines</a:t>
            </a:r>
            <a:r>
              <a:rPr lang="en"/>
              <a:t> (article)</a:t>
            </a:r>
            <a:endParaRPr/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Resources: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/>
              <a:t>MOBILE UI EXERCISE</a:t>
            </a:r>
            <a:endParaRPr sz="6000"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>
                <a:solidFill>
                  <a:srgbClr val="6FA8DC"/>
                </a:solidFill>
              </a:rPr>
              <a:t>analog prototyping</a:t>
            </a:r>
            <a:r>
              <a:rPr lang="en"/>
              <a:t> to design a </a:t>
            </a:r>
            <a:r>
              <a:rPr b="1" lang="en">
                <a:solidFill>
                  <a:srgbClr val="B4A7D6"/>
                </a:solidFill>
              </a:rPr>
              <a:t>mobile game interface</a:t>
            </a:r>
            <a:r>
              <a:rPr lang="en"/>
              <a:t> for a </a:t>
            </a:r>
            <a:r>
              <a:rPr b="1" lang="en">
                <a:solidFill>
                  <a:srgbClr val="B4A7D6"/>
                </a:solidFill>
              </a:rPr>
              <a:t>collectible card game</a:t>
            </a:r>
            <a:r>
              <a:rPr lang="en"/>
              <a:t>.  </a:t>
            </a:r>
            <a:br>
              <a:rPr lang="en"/>
            </a:br>
            <a:r>
              <a:rPr i="1" lang="en"/>
              <a:t>What are the player interactions (swipe/tap/etc.) ?  </a:t>
            </a:r>
            <a:endParaRPr i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Make the interaction as </a:t>
            </a:r>
            <a:r>
              <a:rPr i="1" lang="en"/>
              <a:t>natural </a:t>
            </a:r>
            <a:r>
              <a:rPr lang="en"/>
              <a:t>and </a:t>
            </a:r>
            <a:r>
              <a:rPr i="1" lang="en"/>
              <a:t>intuitive </a:t>
            </a:r>
            <a:r>
              <a:rPr lang="en"/>
              <a:t>as possible.  It should </a:t>
            </a:r>
            <a:r>
              <a:rPr b="1" lang="en" u="sng"/>
              <a:t>anticipate their needs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his video is paper-based prototype for Daum's web mail service, Hanmail.net made by Ajax." id="185" name="Shape 185" title="Hanmail Paper Prototype">
            <a:hlinkClick r:id="rId3"/>
          </p:cNvPr>
          <p:cNvSpPr/>
          <p:nvPr/>
        </p:nvSpPr>
        <p:spPr>
          <a:xfrm>
            <a:off x="891825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4"/>
            <a:ext cx="8229600" cy="10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06666"/>
                </a:solidFill>
              </a:rPr>
              <a:t>HOMEWORK</a:t>
            </a:r>
            <a:endParaRPr sz="6000">
              <a:solidFill>
                <a:srgbClr val="E06666"/>
              </a:solidFill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Document your mobile UI through photos and written descriptions.  </a:t>
            </a:r>
            <a:r>
              <a:rPr lang="en" u="sng"/>
              <a:t>Share on the blog</a:t>
            </a:r>
            <a:r>
              <a:rPr lang="en"/>
              <a:t> as a post with both of your names.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GAME 1 PRESENTATIONS &amp; PLAY SHARING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Upload games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itch.io</a:t>
            </a:r>
            <a:r>
              <a:rPr lang="en"/>
              <a:t> and share the link on the blog.  </a:t>
            </a:r>
            <a:endParaRPr b="1" u="sng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/>
              <a:t>Game must be available for download by all interested parties!! i.e. the public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06666"/>
                </a:solidFill>
              </a:rPr>
              <a:t>PREVIOUS HOMEWORK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956925"/>
            <a:ext cx="8229600" cy="396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RGR4</a:t>
            </a:r>
            <a:r>
              <a:rPr lang="en"/>
              <a:t> 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rgbClr val="E06666"/>
                </a:solidFill>
              </a:rPr>
              <a:t>READ</a:t>
            </a:r>
            <a:r>
              <a:rPr lang="en"/>
              <a:t>		</a:t>
            </a:r>
            <a:r>
              <a:rPr lang="en" u="sng">
                <a:solidFill>
                  <a:schemeClr val="hlink"/>
                </a:solidFill>
                <a:hlinkClick r:id="rId3"/>
              </a:rPr>
              <a:t>Level Up Chapter 12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rgbClr val="E06666"/>
                </a:solidFill>
              </a:rPr>
              <a:t>PLAY</a:t>
            </a:r>
            <a:r>
              <a:rPr lang="en"/>
              <a:t>		Play one handheld game you like and two you dislike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Pica Pic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rgbClr val="E06666"/>
                </a:solidFill>
              </a:rPr>
              <a:t>WRITE</a:t>
            </a:r>
            <a:r>
              <a:rPr lang="en"/>
              <a:t>	Relate the reading to the handheld games you played.  What were the key mechanics?  What worked? What was frustrating? etc.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GDD - Week 8 (3/29/16) - Post a link to the blog, clearly labelled with team member names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 1 Projects/Presentations -- Week 9 (4/5/16)</a:t>
            </a:r>
            <a:endParaRPr sz="24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subTitle"/>
          </p:nvPr>
        </p:nvSpPr>
        <p:spPr>
          <a:xfrm>
            <a:off x="622150" y="38338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R.I.P.</a:t>
            </a:r>
            <a:r>
              <a:rPr lang="en"/>
              <a:t> 1970’s-1990’s</a:t>
            </a:r>
            <a:endParaRPr/>
          </a:p>
        </p:txBody>
      </p:sp>
      <p:sp>
        <p:nvSpPr>
          <p:cNvPr id="58" name="Shape 5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Pica Pic</a:t>
            </a:r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25" y="658300"/>
            <a:ext cx="50482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716900" y="1200150"/>
            <a:ext cx="7294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3C47D"/>
                </a:solidFill>
                <a:latin typeface="Geo"/>
                <a:ea typeface="Geo"/>
                <a:cs typeface="Geo"/>
                <a:sym typeface="Geo"/>
              </a:rPr>
              <a:t>Good?</a:t>
            </a:r>
            <a:r>
              <a:rPr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9600">
                <a:solidFill>
                  <a:srgbClr val="E06666"/>
                </a:solidFill>
                <a:latin typeface="Geo"/>
                <a:ea typeface="Geo"/>
                <a:cs typeface="Geo"/>
                <a:sym typeface="Geo"/>
              </a:rPr>
              <a:t>Bad?</a:t>
            </a:r>
            <a:r>
              <a:rPr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b="1" i="1" lang="en" sz="9600">
                <a:solidFill>
                  <a:srgbClr val="BF9000"/>
                </a:solidFill>
                <a:latin typeface="Geo"/>
                <a:ea typeface="Geo"/>
                <a:cs typeface="Geo"/>
                <a:sym typeface="Geo"/>
              </a:rPr>
              <a:t>Ugly</a:t>
            </a:r>
            <a:r>
              <a:rPr lang="en" sz="9600">
                <a:solidFill>
                  <a:srgbClr val="BF9000"/>
                </a:solidFill>
                <a:latin typeface="Geo"/>
                <a:ea typeface="Geo"/>
                <a:cs typeface="Geo"/>
                <a:sym typeface="Geo"/>
              </a:rPr>
              <a:t>?</a:t>
            </a:r>
            <a:endParaRPr sz="96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25500" y="2754975"/>
            <a:ext cx="251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775200" y="1200150"/>
            <a:ext cx="33684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B6D7A8"/>
                </a:solidFill>
                <a:latin typeface="Geo"/>
                <a:ea typeface="Geo"/>
                <a:cs typeface="Geo"/>
                <a:sym typeface="Geo"/>
              </a:rPr>
              <a:t>UX</a:t>
            </a:r>
            <a:r>
              <a:rPr b="1"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4800">
                <a:latin typeface="Geo"/>
                <a:ea typeface="Geo"/>
                <a:cs typeface="Geo"/>
                <a:sym typeface="Geo"/>
              </a:rPr>
              <a:t>/ </a:t>
            </a:r>
            <a:r>
              <a:rPr lang="en" sz="9600">
                <a:solidFill>
                  <a:srgbClr val="E06666"/>
                </a:solidFill>
                <a:latin typeface="Geo"/>
                <a:ea typeface="Geo"/>
                <a:cs typeface="Geo"/>
                <a:sym typeface="Geo"/>
              </a:rPr>
              <a:t>UI</a:t>
            </a:r>
            <a:endParaRPr sz="9600">
              <a:solidFill>
                <a:srgbClr val="E06666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for good UX/UI?</a:t>
            </a:r>
            <a:endParaRPr/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00" y="0"/>
            <a:ext cx="38552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4563788" y="0"/>
            <a:ext cx="36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625" y="1143000"/>
            <a:ext cx="2447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685800" y="1583359"/>
            <a:ext cx="7772400" cy="24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</a:t>
            </a:r>
            <a:r>
              <a:rPr lang="en" sz="8000"/>
              <a:t>best </a:t>
            </a:r>
            <a:r>
              <a:rPr lang="en" sz="6000">
                <a:solidFill>
                  <a:srgbClr val="B6D7A8"/>
                </a:solidFill>
              </a:rPr>
              <a:t>interface</a:t>
            </a:r>
            <a:r>
              <a:rPr lang="en" sz="6000"/>
              <a:t> </a:t>
            </a:r>
            <a:r>
              <a:rPr lang="en"/>
              <a:t>is </a:t>
            </a:r>
            <a:br>
              <a:rPr lang="en"/>
            </a:br>
            <a:r>
              <a:rPr lang="en" sz="8000"/>
              <a:t>no </a:t>
            </a:r>
            <a:r>
              <a:rPr lang="en" sz="6000">
                <a:solidFill>
                  <a:srgbClr val="B6D7A8"/>
                </a:solidFill>
              </a:rPr>
              <a:t>interface</a:t>
            </a:r>
            <a:r>
              <a:rPr lang="en"/>
              <a:t>.”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